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TT Norms" charset="0"/>
      <p:regular r:id="rId17"/>
    </p:embeddedFont>
    <p:embeddedFont>
      <p:font typeface="Arial Rounded MT Bold" pitchFamily="34" charset="0"/>
      <p:regular r:id="rId18"/>
    </p:embeddedFont>
    <p:embeddedFont>
      <p:font typeface="TT Norms Bold" charset="0"/>
      <p:regular r:id="rId19"/>
    </p:embeddedFont>
    <p:embeddedFont>
      <p:font typeface="Arial Black" pitchFamily="34" charset="0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-65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273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BF7607-4E75-402E-BF54-335FBD3CDEFE}" type="datetimeFigureOut">
              <a:rPr lang="ro-RO" smtClean="0"/>
              <a:t>10.05.2024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D24306-CF46-4B46-8E7D-B290BF03DF55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17084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16230600" cy="6660004"/>
            <a:chOff x="0" y="0"/>
            <a:chExt cx="8712828" cy="35751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12828" cy="3575190"/>
            </a:xfrm>
            <a:custGeom>
              <a:avLst/>
              <a:gdLst/>
              <a:ahLst/>
              <a:cxnLst/>
              <a:rect l="l" t="t" r="r" b="b"/>
              <a:pathLst>
                <a:path w="8712828" h="3575190">
                  <a:moveTo>
                    <a:pt x="0" y="0"/>
                  </a:moveTo>
                  <a:lnTo>
                    <a:pt x="8712828" y="0"/>
                  </a:lnTo>
                  <a:lnTo>
                    <a:pt x="8712828" y="3575190"/>
                  </a:lnTo>
                  <a:lnTo>
                    <a:pt x="0" y="3575190"/>
                  </a:lnTo>
                  <a:lnTo>
                    <a:pt x="0" y="0"/>
                  </a:lnTo>
                </a:path>
              </a:pathLst>
            </a:custGeom>
            <a:solidFill>
              <a:srgbClr val="D99B2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2400" y="-952500"/>
            <a:ext cx="18288000" cy="3947287"/>
            <a:chOff x="0" y="0"/>
            <a:chExt cx="9817271" cy="21189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17271" cy="2118963"/>
            </a:xfrm>
            <a:custGeom>
              <a:avLst/>
              <a:gdLst/>
              <a:ahLst/>
              <a:cxnLst/>
              <a:rect l="l" t="t" r="r" b="b"/>
              <a:pathLst>
                <a:path w="9817271" h="2118963">
                  <a:moveTo>
                    <a:pt x="0" y="0"/>
                  </a:moveTo>
                  <a:lnTo>
                    <a:pt x="9817271" y="0"/>
                  </a:lnTo>
                  <a:lnTo>
                    <a:pt x="9817271" y="2118963"/>
                  </a:lnTo>
                  <a:lnTo>
                    <a:pt x="0" y="2118963"/>
                  </a:lnTo>
                  <a:lnTo>
                    <a:pt x="0" y="0"/>
                  </a:lnTo>
                </a:path>
              </a:pathLst>
            </a:custGeom>
            <a:solidFill>
              <a:srgbClr val="9398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209800" y="5758656"/>
            <a:ext cx="14445157" cy="377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00"/>
              </a:lnSpc>
            </a:pPr>
            <a:r>
              <a:rPr lang="en-US" sz="4800" spc="337" dirty="0" smtClean="0">
                <a:solidFill>
                  <a:srgbClr val="23262D"/>
                </a:solidFill>
                <a:latin typeface="Arial Rounded MT Bold" pitchFamily="34" charset="0"/>
              </a:rPr>
              <a:t>WEB APPLICATION TESTING</a:t>
            </a:r>
          </a:p>
          <a:p>
            <a:pPr algn="ctr">
              <a:lnSpc>
                <a:spcPts val="16200"/>
              </a:lnSpc>
            </a:pPr>
            <a:r>
              <a:rPr lang="en-US" sz="4800" spc="337" dirty="0" smtClean="0">
                <a:solidFill>
                  <a:srgbClr val="23262D"/>
                </a:solidFill>
                <a:latin typeface="Arial Rounded MT Bold" pitchFamily="34" charset="0"/>
              </a:rPr>
              <a:t> FACEBOOK</a:t>
            </a:r>
            <a:endParaRPr lang="en-US" sz="4800" spc="337" dirty="0">
              <a:solidFill>
                <a:srgbClr val="23262D"/>
              </a:solidFill>
              <a:latin typeface="Arial Rounded MT Bold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542" y="-298717"/>
            <a:ext cx="9282113" cy="6057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2"/>
          <p:cNvSpPr/>
          <p:nvPr/>
        </p:nvSpPr>
        <p:spPr>
          <a:xfrm>
            <a:off x="8775943" y="3398527"/>
            <a:ext cx="19050" cy="5287531"/>
          </a:xfrm>
          <a:prstGeom prst="line">
            <a:avLst/>
          </a:prstGeom>
          <a:ln w="38100" cap="flat">
            <a:solidFill>
              <a:srgbClr val="D99B2E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8369785" y="2808890"/>
            <a:ext cx="774215" cy="774215"/>
          </a:xfrm>
          <a:custGeom>
            <a:avLst/>
            <a:gdLst/>
            <a:ahLst/>
            <a:cxnLst/>
            <a:rect l="l" t="t" r="r" b="b"/>
            <a:pathLst>
              <a:path w="774215" h="774215">
                <a:moveTo>
                  <a:pt x="0" y="0"/>
                </a:moveTo>
                <a:lnTo>
                  <a:pt x="774215" y="0"/>
                </a:lnTo>
                <a:lnTo>
                  <a:pt x="774215" y="774215"/>
                </a:lnTo>
                <a:lnTo>
                  <a:pt x="0" y="774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369785" y="4235512"/>
            <a:ext cx="774215" cy="774215"/>
          </a:xfrm>
          <a:custGeom>
            <a:avLst/>
            <a:gdLst/>
            <a:ahLst/>
            <a:cxnLst/>
            <a:rect l="l" t="t" r="r" b="b"/>
            <a:pathLst>
              <a:path w="774215" h="774215">
                <a:moveTo>
                  <a:pt x="0" y="0"/>
                </a:moveTo>
                <a:lnTo>
                  <a:pt x="774215" y="0"/>
                </a:lnTo>
                <a:lnTo>
                  <a:pt x="774215" y="774215"/>
                </a:lnTo>
                <a:lnTo>
                  <a:pt x="0" y="774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149061" y="8531132"/>
            <a:ext cx="58620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000">
                <a:solidFill>
                  <a:srgbClr val="FFFFFF"/>
                </a:solidFill>
                <a:latin typeface="TT Norms Bold"/>
              </a:rPr>
              <a:t>03</a:t>
            </a:r>
          </a:p>
        </p:txBody>
      </p:sp>
      <p:sp>
        <p:nvSpPr>
          <p:cNvPr id="16" name="Freeform 16"/>
          <p:cNvSpPr/>
          <p:nvPr/>
        </p:nvSpPr>
        <p:spPr>
          <a:xfrm>
            <a:off x="8407885" y="5630858"/>
            <a:ext cx="774215" cy="774215"/>
          </a:xfrm>
          <a:custGeom>
            <a:avLst/>
            <a:gdLst/>
            <a:ahLst/>
            <a:cxnLst/>
            <a:rect l="l" t="t" r="r" b="b"/>
            <a:pathLst>
              <a:path w="774215" h="774215">
                <a:moveTo>
                  <a:pt x="0" y="0"/>
                </a:moveTo>
                <a:lnTo>
                  <a:pt x="774215" y="0"/>
                </a:lnTo>
                <a:lnTo>
                  <a:pt x="774215" y="774215"/>
                </a:lnTo>
                <a:lnTo>
                  <a:pt x="0" y="774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29841" y="5009727"/>
            <a:ext cx="424647" cy="444657"/>
          </a:xfrm>
          <a:custGeom>
            <a:avLst/>
            <a:gdLst/>
            <a:ahLst/>
            <a:cxnLst/>
            <a:rect l="l" t="t" r="r" b="b"/>
            <a:pathLst>
              <a:path w="424647" h="444657">
                <a:moveTo>
                  <a:pt x="0" y="0"/>
                </a:moveTo>
                <a:lnTo>
                  <a:pt x="424647" y="0"/>
                </a:lnTo>
                <a:lnTo>
                  <a:pt x="424647" y="444657"/>
                </a:lnTo>
                <a:lnTo>
                  <a:pt x="0" y="4446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436968" y="1099212"/>
            <a:ext cx="6605361" cy="1020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99"/>
              </a:lnSpc>
            </a:pPr>
            <a:r>
              <a:rPr lang="en-US" sz="3000" spc="249" dirty="0">
                <a:solidFill>
                  <a:srgbClr val="23262D"/>
                </a:solidFill>
                <a:latin typeface="League Gothic Bold"/>
              </a:rPr>
              <a:t>LESSONS LEARNT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64619" y="3508434"/>
            <a:ext cx="7020492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000" dirty="0" smtClean="0">
                <a:solidFill>
                  <a:srgbClr val="23262D"/>
                </a:solidFill>
                <a:latin typeface="TT Norms"/>
              </a:rPr>
              <a:t>Mind mapping &amp; Being familiar with the app made a tremendous difference</a:t>
            </a:r>
            <a:endParaRPr lang="en-US" sz="2000" dirty="0">
              <a:solidFill>
                <a:srgbClr val="23262D"/>
              </a:solidFill>
              <a:latin typeface="TT Norm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436968" y="2981384"/>
            <a:ext cx="7075793" cy="48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2000" dirty="0" smtClean="0">
                <a:solidFill>
                  <a:srgbClr val="23262D"/>
                </a:solidFill>
                <a:latin typeface="League Gothic Bold"/>
              </a:rPr>
              <a:t>GOOD PLANNING PRECEEDS SUCCESFUL RESULTS</a:t>
            </a:r>
            <a:endParaRPr lang="en-US" sz="2000" dirty="0">
              <a:solidFill>
                <a:srgbClr val="23262D"/>
              </a:solidFill>
              <a:latin typeface="League Gothic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473039" y="4444577"/>
            <a:ext cx="7075793" cy="48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2000" dirty="0" smtClean="0">
                <a:solidFill>
                  <a:srgbClr val="23262D"/>
                </a:solidFill>
                <a:latin typeface="League Gothic Bold"/>
              </a:rPr>
              <a:t>TEST AS MUCH AS POSSIBLE</a:t>
            </a:r>
            <a:endParaRPr lang="en-US" sz="2000" dirty="0">
              <a:solidFill>
                <a:srgbClr val="23262D"/>
              </a:solidFill>
              <a:latin typeface="League Gothic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464619" y="5025798"/>
            <a:ext cx="8284645" cy="41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000" dirty="0" smtClean="0">
                <a:solidFill>
                  <a:srgbClr val="23262D"/>
                </a:solidFill>
                <a:latin typeface="TT Norms"/>
              </a:rPr>
              <a:t>By targeting as many features as possible, finding bugs was guaranteed</a:t>
            </a:r>
            <a:endParaRPr lang="en-US" sz="2000" dirty="0">
              <a:solidFill>
                <a:srgbClr val="23262D"/>
              </a:solidFill>
              <a:latin typeface="TT Norm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473039" y="5754441"/>
            <a:ext cx="7075793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2000" dirty="0" smtClean="0">
                <a:solidFill>
                  <a:srgbClr val="23262D"/>
                </a:solidFill>
                <a:latin typeface="League Gothic Bold"/>
              </a:rPr>
              <a:t>THINK LIKE  AN END USER</a:t>
            </a:r>
          </a:p>
          <a:p>
            <a:pPr>
              <a:lnSpc>
                <a:spcPts val="4399"/>
              </a:lnSpc>
            </a:pPr>
            <a:r>
              <a:rPr lang="en-US" sz="2000" dirty="0" smtClean="0">
                <a:solidFill>
                  <a:srgbClr val="23262D"/>
                </a:solidFill>
                <a:latin typeface="League Gothic Bold"/>
              </a:rPr>
              <a:t> Start small: from unit testing to end-to-end</a:t>
            </a:r>
            <a:endParaRPr lang="en-US" sz="2000" dirty="0">
              <a:solidFill>
                <a:srgbClr val="23262D"/>
              </a:solidFill>
              <a:latin typeface="League Gothic Bold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8407885" y="7024198"/>
            <a:ext cx="774215" cy="774215"/>
          </a:xfrm>
          <a:custGeom>
            <a:avLst/>
            <a:gdLst/>
            <a:ahLst/>
            <a:cxnLst/>
            <a:rect l="l" t="t" r="r" b="b"/>
            <a:pathLst>
              <a:path w="774215" h="774215">
                <a:moveTo>
                  <a:pt x="0" y="0"/>
                </a:moveTo>
                <a:lnTo>
                  <a:pt x="774215" y="0"/>
                </a:lnTo>
                <a:lnTo>
                  <a:pt x="774215" y="774215"/>
                </a:lnTo>
                <a:lnTo>
                  <a:pt x="0" y="774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9473039" y="7180886"/>
            <a:ext cx="8513767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2000" dirty="0" smtClean="0">
                <a:solidFill>
                  <a:srgbClr val="23262D"/>
                </a:solidFill>
                <a:latin typeface="League Gothic Bold"/>
              </a:rPr>
              <a:t>ALWAYS START WITH MAIN FUNCTIONALITIES</a:t>
            </a:r>
          </a:p>
          <a:p>
            <a:pPr>
              <a:lnSpc>
                <a:spcPts val="4399"/>
              </a:lnSpc>
            </a:pPr>
            <a:r>
              <a:rPr lang="en-US" sz="2000" dirty="0" smtClean="0">
                <a:solidFill>
                  <a:srgbClr val="23262D"/>
                </a:solidFill>
                <a:latin typeface="League Gothic Bold"/>
              </a:rPr>
              <a:t>Try to see beyond front-end. Think about back-end too!</a:t>
            </a:r>
            <a:endParaRPr lang="en-US" sz="2000" dirty="0">
              <a:solidFill>
                <a:srgbClr val="23262D"/>
              </a:solidFill>
              <a:latin typeface="League Gothic Bold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8426935" y="8371464"/>
            <a:ext cx="774215" cy="774215"/>
          </a:xfrm>
          <a:custGeom>
            <a:avLst/>
            <a:gdLst/>
            <a:ahLst/>
            <a:cxnLst/>
            <a:rect l="l" t="t" r="r" b="b"/>
            <a:pathLst>
              <a:path w="774215" h="774215">
                <a:moveTo>
                  <a:pt x="0" y="0"/>
                </a:moveTo>
                <a:lnTo>
                  <a:pt x="774215" y="0"/>
                </a:lnTo>
                <a:lnTo>
                  <a:pt x="774215" y="774215"/>
                </a:lnTo>
                <a:lnTo>
                  <a:pt x="0" y="774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9436968" y="8488986"/>
            <a:ext cx="8513767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2000" dirty="0" smtClean="0">
                <a:solidFill>
                  <a:srgbClr val="23262D"/>
                </a:solidFill>
                <a:latin typeface="League Gothic Bold"/>
              </a:rPr>
              <a:t>UX </a:t>
            </a:r>
            <a:r>
              <a:rPr lang="en-US" sz="2000" dirty="0">
                <a:solidFill>
                  <a:srgbClr val="23262D"/>
                </a:solidFill>
                <a:latin typeface="League Gothic Bold"/>
              </a:rPr>
              <a:t>TESTING IS </a:t>
            </a:r>
            <a:r>
              <a:rPr lang="en-US" sz="2000" dirty="0" smtClean="0">
                <a:solidFill>
                  <a:srgbClr val="23262D"/>
                </a:solidFill>
                <a:latin typeface="League Gothic Bold"/>
              </a:rPr>
              <a:t>ESSENTIAL</a:t>
            </a:r>
            <a:endParaRPr lang="en-US" sz="2000" dirty="0">
              <a:solidFill>
                <a:srgbClr val="23262D"/>
              </a:solidFill>
              <a:latin typeface="League Gothic Bold"/>
            </a:endParaRPr>
          </a:p>
        </p:txBody>
      </p:sp>
      <p:pic>
        <p:nvPicPr>
          <p:cNvPr id="6146" name="Picture 2" descr="Playful Facebook Report Template | Free PowerPoint Templat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39354"/>
            <a:ext cx="7419975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5855941" y="4814190"/>
            <a:ext cx="10287000" cy="658621"/>
            <a:chOff x="0" y="0"/>
            <a:chExt cx="5522215" cy="3535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22215" cy="353557"/>
            </a:xfrm>
            <a:custGeom>
              <a:avLst/>
              <a:gdLst/>
              <a:ahLst/>
              <a:cxnLst/>
              <a:rect l="l" t="t" r="r" b="b"/>
              <a:pathLst>
                <a:path w="5522215" h="353557">
                  <a:moveTo>
                    <a:pt x="0" y="0"/>
                  </a:moveTo>
                  <a:lnTo>
                    <a:pt x="5522215" y="0"/>
                  </a:lnTo>
                  <a:lnTo>
                    <a:pt x="5522215" y="353557"/>
                  </a:lnTo>
                  <a:lnTo>
                    <a:pt x="0" y="353557"/>
                  </a:lnTo>
                  <a:lnTo>
                    <a:pt x="0" y="0"/>
                  </a:lnTo>
                </a:path>
              </a:pathLst>
            </a:custGeom>
            <a:solidFill>
              <a:srgbClr val="D99B2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81058" y="1905899"/>
            <a:ext cx="7250183" cy="1241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1"/>
              </a:lnSpc>
            </a:pPr>
            <a:r>
              <a:rPr lang="en-US" sz="3000" spc="250" dirty="0">
                <a:solidFill>
                  <a:srgbClr val="23262D"/>
                </a:solidFill>
                <a:latin typeface="League Gothic Bold"/>
              </a:rPr>
              <a:t>APP DESCRIPTION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6700" y="3495039"/>
            <a:ext cx="7358426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just">
              <a:lnSpc>
                <a:spcPts val="4479"/>
              </a:lnSpc>
              <a:buFont typeface="Arial"/>
              <a:buChar char="•"/>
            </a:pPr>
            <a:r>
              <a:rPr lang="en-US" sz="2799" dirty="0">
                <a:solidFill>
                  <a:srgbClr val="23262D"/>
                </a:solidFill>
                <a:latin typeface="TT Norms"/>
              </a:rPr>
              <a:t>Web application</a:t>
            </a:r>
          </a:p>
          <a:p>
            <a:pPr marL="604515" lvl="1" indent="-302257" algn="just">
              <a:lnSpc>
                <a:spcPts val="4479"/>
              </a:lnSpc>
              <a:buFont typeface="Arial"/>
              <a:buChar char="•"/>
            </a:pPr>
            <a:r>
              <a:rPr lang="en-US" sz="2799" dirty="0" smtClean="0">
                <a:solidFill>
                  <a:srgbClr val="23262D"/>
                </a:solidFill>
                <a:latin typeface="TT Norms"/>
              </a:rPr>
              <a:t>Biggest Social Media platform</a:t>
            </a:r>
            <a:endParaRPr lang="en-US" sz="2799" dirty="0">
              <a:solidFill>
                <a:srgbClr val="23262D"/>
              </a:solidFill>
              <a:latin typeface="TT Norms"/>
            </a:endParaRPr>
          </a:p>
          <a:p>
            <a:pPr marL="604515" lvl="1" indent="-302257" algn="just">
              <a:lnSpc>
                <a:spcPts val="4479"/>
              </a:lnSpc>
              <a:buFont typeface="Arial"/>
              <a:buChar char="•"/>
            </a:pPr>
            <a:r>
              <a:rPr lang="en-US" sz="2799" dirty="0" smtClean="0">
                <a:solidFill>
                  <a:srgbClr val="23262D"/>
                </a:solidFill>
                <a:latin typeface="TT Norms"/>
              </a:rPr>
              <a:t>Currently has over 10,000 modules</a:t>
            </a:r>
            <a:endParaRPr lang="en-US" sz="2799" dirty="0">
              <a:solidFill>
                <a:srgbClr val="23262D"/>
              </a:solidFill>
              <a:latin typeface="TT Norms"/>
            </a:endParaRPr>
          </a:p>
        </p:txBody>
      </p:sp>
      <p:pic>
        <p:nvPicPr>
          <p:cNvPr id="1028" name="Picture 4" descr="The New Facebook.com | Me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733" y="4000500"/>
            <a:ext cx="10498667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17866" y="1002296"/>
            <a:ext cx="7483489" cy="1203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99"/>
              </a:lnSpc>
            </a:pPr>
            <a:r>
              <a:rPr lang="en-US" sz="5000" spc="249" dirty="0">
                <a:solidFill>
                  <a:srgbClr val="23262D"/>
                </a:solidFill>
                <a:latin typeface="League Gothic Bold"/>
              </a:rPr>
              <a:t>TESTING APPROACH</a:t>
            </a:r>
          </a:p>
        </p:txBody>
      </p:sp>
      <p:sp>
        <p:nvSpPr>
          <p:cNvPr id="3" name="Freeform 3"/>
          <p:cNvSpPr/>
          <p:nvPr/>
        </p:nvSpPr>
        <p:spPr>
          <a:xfrm>
            <a:off x="7010400" y="3800264"/>
            <a:ext cx="4191245" cy="1638300"/>
          </a:xfrm>
          <a:custGeom>
            <a:avLst/>
            <a:gdLst/>
            <a:ahLst/>
            <a:cxnLst/>
            <a:rect l="l" t="t" r="r" b="b"/>
            <a:pathLst>
              <a:path w="7315200" h="2886179">
                <a:moveTo>
                  <a:pt x="0" y="0"/>
                </a:moveTo>
                <a:lnTo>
                  <a:pt x="7315200" y="0"/>
                </a:lnTo>
                <a:lnTo>
                  <a:pt x="7315200" y="2886179"/>
                </a:lnTo>
                <a:lnTo>
                  <a:pt x="0" y="2886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800264"/>
            <a:ext cx="4762500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199"/>
              </a:lnSpc>
            </a:pPr>
            <a:r>
              <a:rPr lang="en-US" sz="3000" spc="159" dirty="0">
                <a:solidFill>
                  <a:srgbClr val="23262D"/>
                </a:solidFill>
                <a:latin typeface="League Gothic Bold"/>
              </a:rPr>
              <a:t>SMOKE TESTS – </a:t>
            </a:r>
            <a:r>
              <a:rPr lang="en-US" sz="3000" spc="159" dirty="0" smtClean="0">
                <a:solidFill>
                  <a:srgbClr val="23262D"/>
                </a:solidFill>
                <a:latin typeface="League Gothic Bold"/>
              </a:rPr>
              <a:t>FOR MOST FEATURES</a:t>
            </a:r>
            <a:endParaRPr lang="en-US" sz="3999" spc="159" dirty="0">
              <a:solidFill>
                <a:srgbClr val="23262D"/>
              </a:solidFill>
              <a:latin typeface="League Gothic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471791" y="3155950"/>
            <a:ext cx="4159106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99"/>
              </a:lnSpc>
            </a:pPr>
            <a:r>
              <a:rPr lang="en-US" sz="3000" spc="159" dirty="0" smtClean="0">
                <a:solidFill>
                  <a:srgbClr val="23262D"/>
                </a:solidFill>
                <a:latin typeface="League Gothic Bold"/>
              </a:rPr>
              <a:t>Other types of testing such as functional, black box or volume testing have also been used</a:t>
            </a:r>
            <a:endParaRPr lang="en-US" sz="3000" spc="159" dirty="0">
              <a:solidFill>
                <a:srgbClr val="23262D"/>
              </a:solidFill>
              <a:latin typeface="League Gothic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9258300"/>
            <a:ext cx="18314472" cy="1028700"/>
            <a:chOff x="0" y="0"/>
            <a:chExt cx="24419296" cy="13716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45787" b="45787"/>
            <a:stretch>
              <a:fillRect/>
            </a:stretch>
          </p:blipFill>
          <p:spPr>
            <a:xfrm>
              <a:off x="0" y="0"/>
              <a:ext cx="24419296" cy="1371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446880"/>
            <a:ext cx="18288000" cy="1840120"/>
            <a:chOff x="0" y="0"/>
            <a:chExt cx="9817271" cy="987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17271" cy="987804"/>
            </a:xfrm>
            <a:custGeom>
              <a:avLst/>
              <a:gdLst/>
              <a:ahLst/>
              <a:cxnLst/>
              <a:rect l="l" t="t" r="r" b="b"/>
              <a:pathLst>
                <a:path w="9817271" h="987804">
                  <a:moveTo>
                    <a:pt x="0" y="0"/>
                  </a:moveTo>
                  <a:lnTo>
                    <a:pt x="9817271" y="0"/>
                  </a:lnTo>
                  <a:lnTo>
                    <a:pt x="9817271" y="987804"/>
                  </a:lnTo>
                  <a:lnTo>
                    <a:pt x="0" y="987804"/>
                  </a:lnTo>
                  <a:lnTo>
                    <a:pt x="0" y="0"/>
                  </a:lnTo>
                </a:path>
              </a:pathLst>
            </a:custGeom>
            <a:solidFill>
              <a:srgbClr val="93988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545982" y="3332683"/>
            <a:ext cx="774215" cy="774215"/>
          </a:xfrm>
          <a:custGeom>
            <a:avLst/>
            <a:gdLst/>
            <a:ahLst/>
            <a:cxnLst/>
            <a:rect l="l" t="t" r="r" b="b"/>
            <a:pathLst>
              <a:path w="774215" h="774215">
                <a:moveTo>
                  <a:pt x="0" y="0"/>
                </a:moveTo>
                <a:lnTo>
                  <a:pt x="774215" y="0"/>
                </a:lnTo>
                <a:lnTo>
                  <a:pt x="774215" y="774214"/>
                </a:lnTo>
                <a:lnTo>
                  <a:pt x="0" y="77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45982" y="1402169"/>
            <a:ext cx="774215" cy="774215"/>
          </a:xfrm>
          <a:custGeom>
            <a:avLst/>
            <a:gdLst/>
            <a:ahLst/>
            <a:cxnLst/>
            <a:rect l="l" t="t" r="r" b="b"/>
            <a:pathLst>
              <a:path w="774215" h="774215">
                <a:moveTo>
                  <a:pt x="0" y="0"/>
                </a:moveTo>
                <a:lnTo>
                  <a:pt x="774215" y="0"/>
                </a:lnTo>
                <a:lnTo>
                  <a:pt x="774215" y="774215"/>
                </a:lnTo>
                <a:lnTo>
                  <a:pt x="0" y="774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28657" y="1402169"/>
            <a:ext cx="774215" cy="774215"/>
          </a:xfrm>
          <a:custGeom>
            <a:avLst/>
            <a:gdLst/>
            <a:ahLst/>
            <a:cxnLst/>
            <a:rect l="l" t="t" r="r" b="b"/>
            <a:pathLst>
              <a:path w="774215" h="774215">
                <a:moveTo>
                  <a:pt x="0" y="0"/>
                </a:moveTo>
                <a:lnTo>
                  <a:pt x="774215" y="0"/>
                </a:lnTo>
                <a:lnTo>
                  <a:pt x="774215" y="774215"/>
                </a:lnTo>
                <a:lnTo>
                  <a:pt x="0" y="774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028657" y="3332683"/>
            <a:ext cx="774215" cy="774215"/>
          </a:xfrm>
          <a:custGeom>
            <a:avLst/>
            <a:gdLst/>
            <a:ahLst/>
            <a:cxnLst/>
            <a:rect l="l" t="t" r="r" b="b"/>
            <a:pathLst>
              <a:path w="774215" h="774215">
                <a:moveTo>
                  <a:pt x="0" y="0"/>
                </a:moveTo>
                <a:lnTo>
                  <a:pt x="774215" y="0"/>
                </a:lnTo>
                <a:lnTo>
                  <a:pt x="774215" y="774214"/>
                </a:lnTo>
                <a:lnTo>
                  <a:pt x="0" y="77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501172" y="4169295"/>
            <a:ext cx="3465061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23262D"/>
                </a:solidFill>
                <a:latin typeface="TT Norms"/>
              </a:rPr>
              <a:t>•Mind Maps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01172" y="3256483"/>
            <a:ext cx="4383851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3262D"/>
                </a:solidFill>
                <a:latin typeface="League Gothic Bold"/>
              </a:rPr>
              <a:t>XMIND TOOL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01172" y="2138284"/>
            <a:ext cx="3465061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23262D"/>
                </a:solidFill>
                <a:latin typeface="TT Norms"/>
              </a:rPr>
              <a:t>•Bug reporting Tool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01172" y="1325971"/>
            <a:ext cx="4562135" cy="626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000" dirty="0">
                <a:solidFill>
                  <a:srgbClr val="23262D"/>
                </a:solidFill>
                <a:latin typeface="League Gothic Bold"/>
              </a:rPr>
              <a:t>MANTIS BUG TRACKER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81156" y="2167874"/>
            <a:ext cx="3995957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23262D"/>
                </a:solidFill>
                <a:latin typeface="TT Norms"/>
              </a:rPr>
              <a:t>•Test Case Management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81156" y="1411451"/>
            <a:ext cx="2462216" cy="67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3262D"/>
                </a:solidFill>
                <a:latin typeface="League Gothic Bold"/>
              </a:rPr>
              <a:t>TESTLINK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81156" y="4169295"/>
            <a:ext cx="3465061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 smtClean="0">
                <a:solidFill>
                  <a:srgbClr val="23262D"/>
                </a:solidFill>
                <a:latin typeface="TT Norms"/>
              </a:rPr>
              <a:t>•</a:t>
            </a:r>
            <a:r>
              <a:rPr lang="en-US" sz="2499" dirty="0" err="1" smtClean="0">
                <a:solidFill>
                  <a:srgbClr val="23262D"/>
                </a:solidFill>
                <a:latin typeface="TT Norms"/>
              </a:rPr>
              <a:t>Lightshot</a:t>
            </a:r>
            <a:endParaRPr lang="en-US" sz="2499" dirty="0">
              <a:solidFill>
                <a:srgbClr val="23262D"/>
              </a:solidFill>
              <a:latin typeface="TT Norm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981156" y="3341965"/>
            <a:ext cx="414404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000" dirty="0">
                <a:solidFill>
                  <a:srgbClr val="23262D"/>
                </a:solidFill>
                <a:latin typeface="League Gothic Bold"/>
              </a:rPr>
              <a:t>SNIPPING TOOL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2421" y="3900280"/>
            <a:ext cx="6398735" cy="1164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99"/>
              </a:lnSpc>
            </a:pPr>
            <a:r>
              <a:rPr lang="en-US" sz="3000" spc="249" dirty="0">
                <a:solidFill>
                  <a:srgbClr val="23262D"/>
                </a:solidFill>
                <a:latin typeface="League Gothic Bold"/>
              </a:rPr>
              <a:t>TOOLS 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507970" cy="10287000"/>
            <a:chOff x="0" y="0"/>
            <a:chExt cx="1001062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328" b="4328"/>
            <a:stretch>
              <a:fillRect/>
            </a:stretch>
          </p:blipFill>
          <p:spPr>
            <a:xfrm>
              <a:off x="0" y="0"/>
              <a:ext cx="1001062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-5400000">
            <a:off x="2443760" y="2220147"/>
            <a:ext cx="7553774" cy="5846706"/>
            <a:chOff x="0" y="0"/>
            <a:chExt cx="4054978" cy="31385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54978" cy="3138599"/>
            </a:xfrm>
            <a:custGeom>
              <a:avLst/>
              <a:gdLst/>
              <a:ahLst/>
              <a:cxnLst/>
              <a:rect l="l" t="t" r="r" b="b"/>
              <a:pathLst>
                <a:path w="4054978" h="3138599">
                  <a:moveTo>
                    <a:pt x="0" y="0"/>
                  </a:moveTo>
                  <a:lnTo>
                    <a:pt x="4054978" y="0"/>
                  </a:lnTo>
                  <a:lnTo>
                    <a:pt x="4054978" y="3138599"/>
                  </a:lnTo>
                  <a:lnTo>
                    <a:pt x="0" y="3138599"/>
                  </a:lnTo>
                  <a:lnTo>
                    <a:pt x="0" y="0"/>
                  </a:lnTo>
                </a:path>
              </a:pathLst>
            </a:custGeom>
            <a:solidFill>
              <a:srgbClr val="93988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941787" y="4419679"/>
            <a:ext cx="4745013" cy="2103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60"/>
              </a:lnSpc>
            </a:pPr>
            <a:r>
              <a:rPr lang="en-US" sz="8000" spc="200" dirty="0">
                <a:solidFill>
                  <a:schemeClr val="tx2">
                    <a:lumMod val="40000"/>
                    <a:lumOff val="60000"/>
                  </a:schemeClr>
                </a:solidFill>
                <a:latin typeface="League Gothic Bold"/>
              </a:rPr>
              <a:t>TESTING TYPES</a:t>
            </a:r>
          </a:p>
        </p:txBody>
      </p:sp>
      <p:sp>
        <p:nvSpPr>
          <p:cNvPr id="8" name="AutoShape 8"/>
          <p:cNvSpPr/>
          <p:nvPr/>
        </p:nvSpPr>
        <p:spPr>
          <a:xfrm>
            <a:off x="10110097" y="1154523"/>
            <a:ext cx="17415" cy="8799061"/>
          </a:xfrm>
          <a:prstGeom prst="line">
            <a:avLst/>
          </a:prstGeom>
          <a:ln w="38100" cap="flat">
            <a:solidFill>
              <a:srgbClr val="D99B2E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9722223" y="380308"/>
            <a:ext cx="774215" cy="774215"/>
          </a:xfrm>
          <a:custGeom>
            <a:avLst/>
            <a:gdLst/>
            <a:ahLst/>
            <a:cxnLst/>
            <a:rect l="l" t="t" r="r" b="b"/>
            <a:pathLst>
              <a:path w="774215" h="774215">
                <a:moveTo>
                  <a:pt x="0" y="0"/>
                </a:moveTo>
                <a:lnTo>
                  <a:pt x="774215" y="0"/>
                </a:lnTo>
                <a:lnTo>
                  <a:pt x="774215" y="774215"/>
                </a:lnTo>
                <a:lnTo>
                  <a:pt x="0" y="774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913093" y="2380602"/>
            <a:ext cx="586207" cy="41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T Norms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22588" y="475029"/>
            <a:ext cx="726061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3262D"/>
                </a:solidFill>
                <a:latin typeface="League Gothic Bold"/>
              </a:rPr>
              <a:t>EXPLORATORY TESTING</a:t>
            </a:r>
          </a:p>
        </p:txBody>
      </p:sp>
      <p:sp>
        <p:nvSpPr>
          <p:cNvPr id="12" name="Freeform 12"/>
          <p:cNvSpPr/>
          <p:nvPr/>
        </p:nvSpPr>
        <p:spPr>
          <a:xfrm>
            <a:off x="9703173" y="1304520"/>
            <a:ext cx="774215" cy="774215"/>
          </a:xfrm>
          <a:custGeom>
            <a:avLst/>
            <a:gdLst/>
            <a:ahLst/>
            <a:cxnLst/>
            <a:rect l="l" t="t" r="r" b="b"/>
            <a:pathLst>
              <a:path w="774215" h="774215">
                <a:moveTo>
                  <a:pt x="0" y="0"/>
                </a:moveTo>
                <a:lnTo>
                  <a:pt x="774215" y="0"/>
                </a:lnTo>
                <a:lnTo>
                  <a:pt x="774215" y="774215"/>
                </a:lnTo>
                <a:lnTo>
                  <a:pt x="0" y="774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913093" y="5849261"/>
            <a:ext cx="586207" cy="41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T Norms Bold"/>
              </a:rPr>
              <a:t>03</a:t>
            </a:r>
          </a:p>
        </p:txBody>
      </p:sp>
      <p:sp>
        <p:nvSpPr>
          <p:cNvPr id="14" name="Freeform 14"/>
          <p:cNvSpPr/>
          <p:nvPr/>
        </p:nvSpPr>
        <p:spPr>
          <a:xfrm>
            <a:off x="9759455" y="3217831"/>
            <a:ext cx="774215" cy="774215"/>
          </a:xfrm>
          <a:custGeom>
            <a:avLst/>
            <a:gdLst/>
            <a:ahLst/>
            <a:cxnLst/>
            <a:rect l="l" t="t" r="r" b="b"/>
            <a:pathLst>
              <a:path w="774215" h="774215">
                <a:moveTo>
                  <a:pt x="0" y="0"/>
                </a:moveTo>
                <a:lnTo>
                  <a:pt x="774214" y="0"/>
                </a:lnTo>
                <a:lnTo>
                  <a:pt x="774214" y="774215"/>
                </a:lnTo>
                <a:lnTo>
                  <a:pt x="0" y="774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722223" y="2262642"/>
            <a:ext cx="774215" cy="774215"/>
          </a:xfrm>
          <a:custGeom>
            <a:avLst/>
            <a:gdLst/>
            <a:ahLst/>
            <a:cxnLst/>
            <a:rect l="l" t="t" r="r" b="b"/>
            <a:pathLst>
              <a:path w="774215" h="774215">
                <a:moveTo>
                  <a:pt x="0" y="0"/>
                </a:moveTo>
                <a:lnTo>
                  <a:pt x="774215" y="0"/>
                </a:lnTo>
                <a:lnTo>
                  <a:pt x="774215" y="774214"/>
                </a:lnTo>
                <a:lnTo>
                  <a:pt x="0" y="77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481863" y="5584535"/>
            <a:ext cx="586207" cy="41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T Norms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22588" y="2251153"/>
            <a:ext cx="695581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3262D"/>
                </a:solidFill>
                <a:latin typeface="League Gothic Bold"/>
              </a:rPr>
              <a:t>FUNCTIONAL TESTING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22588" y="3293060"/>
            <a:ext cx="809881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3262D"/>
                </a:solidFill>
                <a:latin typeface="League Gothic Bold"/>
              </a:rPr>
              <a:t>NON-FUNCTIONAL TESTING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22588" y="4267785"/>
            <a:ext cx="6651012" cy="655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 smtClean="0">
                <a:solidFill>
                  <a:srgbClr val="23262D"/>
                </a:solidFill>
                <a:latin typeface="League Gothic Bold"/>
              </a:rPr>
              <a:t>VOLUME TESTING</a:t>
            </a:r>
            <a:endParaRPr lang="en-US" sz="3999" dirty="0">
              <a:solidFill>
                <a:srgbClr val="23262D"/>
              </a:solidFill>
              <a:latin typeface="League Gothic Bold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9759455" y="4173021"/>
            <a:ext cx="774215" cy="774215"/>
          </a:xfrm>
          <a:custGeom>
            <a:avLst/>
            <a:gdLst/>
            <a:ahLst/>
            <a:cxnLst/>
            <a:rect l="l" t="t" r="r" b="b"/>
            <a:pathLst>
              <a:path w="774215" h="774215">
                <a:moveTo>
                  <a:pt x="0" y="0"/>
                </a:moveTo>
                <a:lnTo>
                  <a:pt x="774214" y="0"/>
                </a:lnTo>
                <a:lnTo>
                  <a:pt x="774214" y="774214"/>
                </a:lnTo>
                <a:lnTo>
                  <a:pt x="0" y="77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722588" y="5244810"/>
            <a:ext cx="558421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3262D"/>
                </a:solidFill>
                <a:latin typeface="League Gothic Bold"/>
              </a:rPr>
              <a:t>NEGATIVE TESTING</a:t>
            </a:r>
          </a:p>
        </p:txBody>
      </p:sp>
      <p:sp>
        <p:nvSpPr>
          <p:cNvPr id="22" name="Freeform 22"/>
          <p:cNvSpPr/>
          <p:nvPr/>
        </p:nvSpPr>
        <p:spPr>
          <a:xfrm>
            <a:off x="9759455" y="5166946"/>
            <a:ext cx="774215" cy="774215"/>
          </a:xfrm>
          <a:custGeom>
            <a:avLst/>
            <a:gdLst/>
            <a:ahLst/>
            <a:cxnLst/>
            <a:rect l="l" t="t" r="r" b="b"/>
            <a:pathLst>
              <a:path w="774215" h="774215">
                <a:moveTo>
                  <a:pt x="0" y="0"/>
                </a:moveTo>
                <a:lnTo>
                  <a:pt x="774214" y="0"/>
                </a:lnTo>
                <a:lnTo>
                  <a:pt x="774214" y="774215"/>
                </a:lnTo>
                <a:lnTo>
                  <a:pt x="0" y="774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0722588" y="1399283"/>
            <a:ext cx="924181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3262D"/>
                </a:solidFill>
                <a:latin typeface="League Gothic Bold"/>
              </a:rPr>
              <a:t>SMOKE TESTING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22588" y="6111090"/>
            <a:ext cx="596521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 smtClean="0">
                <a:solidFill>
                  <a:srgbClr val="23262D"/>
                </a:solidFill>
                <a:latin typeface="League Gothic Bold"/>
              </a:rPr>
              <a:t>MONKEY </a:t>
            </a:r>
            <a:r>
              <a:rPr lang="en-US" sz="3999" dirty="0">
                <a:solidFill>
                  <a:srgbClr val="23262D"/>
                </a:solidFill>
                <a:latin typeface="League Gothic Bold"/>
              </a:rPr>
              <a:t>TESTING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22588" y="7400690"/>
            <a:ext cx="611761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 smtClean="0">
                <a:solidFill>
                  <a:srgbClr val="23262D"/>
                </a:solidFill>
                <a:latin typeface="League Gothic Bold"/>
              </a:rPr>
              <a:t>GORILLA </a:t>
            </a:r>
            <a:r>
              <a:rPr lang="en-US" sz="3999" dirty="0">
                <a:solidFill>
                  <a:srgbClr val="23262D"/>
                </a:solidFill>
                <a:latin typeface="League Gothic Bold"/>
              </a:rPr>
              <a:t>TESTING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722588" y="8327790"/>
            <a:ext cx="489841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3262D"/>
                </a:solidFill>
                <a:latin typeface="League Gothic Bold"/>
              </a:rPr>
              <a:t>UI TESTING</a:t>
            </a:r>
          </a:p>
        </p:txBody>
      </p:sp>
      <p:sp>
        <p:nvSpPr>
          <p:cNvPr id="27" name="Freeform 27"/>
          <p:cNvSpPr/>
          <p:nvPr/>
        </p:nvSpPr>
        <p:spPr>
          <a:xfrm>
            <a:off x="9731697" y="6236436"/>
            <a:ext cx="774215" cy="774215"/>
          </a:xfrm>
          <a:custGeom>
            <a:avLst/>
            <a:gdLst/>
            <a:ahLst/>
            <a:cxnLst/>
            <a:rect l="l" t="t" r="r" b="b"/>
            <a:pathLst>
              <a:path w="774215" h="774215">
                <a:moveTo>
                  <a:pt x="0" y="0"/>
                </a:moveTo>
                <a:lnTo>
                  <a:pt x="774214" y="0"/>
                </a:lnTo>
                <a:lnTo>
                  <a:pt x="774214" y="774214"/>
                </a:lnTo>
                <a:lnTo>
                  <a:pt x="0" y="77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731697" y="7229725"/>
            <a:ext cx="774215" cy="774215"/>
          </a:xfrm>
          <a:custGeom>
            <a:avLst/>
            <a:gdLst/>
            <a:ahLst/>
            <a:cxnLst/>
            <a:rect l="l" t="t" r="r" b="b"/>
            <a:pathLst>
              <a:path w="774215" h="774215">
                <a:moveTo>
                  <a:pt x="0" y="0"/>
                </a:moveTo>
                <a:lnTo>
                  <a:pt x="774214" y="0"/>
                </a:lnTo>
                <a:lnTo>
                  <a:pt x="774214" y="774215"/>
                </a:lnTo>
                <a:lnTo>
                  <a:pt x="0" y="774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0722588" y="9387269"/>
            <a:ext cx="596521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23262D"/>
                </a:solidFill>
                <a:latin typeface="League Gothic Bold"/>
              </a:rPr>
              <a:t>USABILITY TESTING</a:t>
            </a:r>
          </a:p>
        </p:txBody>
      </p:sp>
      <p:sp>
        <p:nvSpPr>
          <p:cNvPr id="30" name="Freeform 30"/>
          <p:cNvSpPr/>
          <p:nvPr/>
        </p:nvSpPr>
        <p:spPr>
          <a:xfrm>
            <a:off x="9759455" y="8261115"/>
            <a:ext cx="774215" cy="774215"/>
          </a:xfrm>
          <a:custGeom>
            <a:avLst/>
            <a:gdLst/>
            <a:ahLst/>
            <a:cxnLst/>
            <a:rect l="l" t="t" r="r" b="b"/>
            <a:pathLst>
              <a:path w="774215" h="774215">
                <a:moveTo>
                  <a:pt x="0" y="0"/>
                </a:moveTo>
                <a:lnTo>
                  <a:pt x="774214" y="0"/>
                </a:lnTo>
                <a:lnTo>
                  <a:pt x="774214" y="774215"/>
                </a:lnTo>
                <a:lnTo>
                  <a:pt x="0" y="774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9759455" y="9292505"/>
            <a:ext cx="774215" cy="774215"/>
          </a:xfrm>
          <a:custGeom>
            <a:avLst/>
            <a:gdLst/>
            <a:ahLst/>
            <a:cxnLst/>
            <a:rect l="l" t="t" r="r" b="b"/>
            <a:pathLst>
              <a:path w="774215" h="774215">
                <a:moveTo>
                  <a:pt x="0" y="0"/>
                </a:moveTo>
                <a:lnTo>
                  <a:pt x="774214" y="0"/>
                </a:lnTo>
                <a:lnTo>
                  <a:pt x="774214" y="774214"/>
                </a:lnTo>
                <a:lnTo>
                  <a:pt x="0" y="77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017750" y="-2983250"/>
            <a:ext cx="8252499" cy="18288000"/>
            <a:chOff x="0" y="0"/>
            <a:chExt cx="4430064" cy="9817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30064" cy="9817271"/>
            </a:xfrm>
            <a:custGeom>
              <a:avLst/>
              <a:gdLst/>
              <a:ahLst/>
              <a:cxnLst/>
              <a:rect l="l" t="t" r="r" b="b"/>
              <a:pathLst>
                <a:path w="4430064" h="9817271">
                  <a:moveTo>
                    <a:pt x="0" y="0"/>
                  </a:moveTo>
                  <a:lnTo>
                    <a:pt x="4430064" y="0"/>
                  </a:lnTo>
                  <a:lnTo>
                    <a:pt x="4430064" y="9817271"/>
                  </a:lnTo>
                  <a:lnTo>
                    <a:pt x="0" y="9817271"/>
                  </a:lnTo>
                  <a:lnTo>
                    <a:pt x="0" y="0"/>
                  </a:lnTo>
                </a:path>
              </a:pathLst>
            </a:custGeom>
            <a:solidFill>
              <a:srgbClr val="93988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70" y="1190625"/>
            <a:ext cx="16809248" cy="833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188092" y="1325829"/>
            <a:ext cx="10287000" cy="7092416"/>
            <a:chOff x="0" y="0"/>
            <a:chExt cx="5522215" cy="38073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22215" cy="3807315"/>
            </a:xfrm>
            <a:custGeom>
              <a:avLst/>
              <a:gdLst/>
              <a:ahLst/>
              <a:cxnLst/>
              <a:rect l="l" t="t" r="r" b="b"/>
              <a:pathLst>
                <a:path w="5522215" h="3807315">
                  <a:moveTo>
                    <a:pt x="0" y="0"/>
                  </a:moveTo>
                  <a:lnTo>
                    <a:pt x="5522215" y="0"/>
                  </a:lnTo>
                  <a:lnTo>
                    <a:pt x="5522215" y="3807315"/>
                  </a:lnTo>
                  <a:lnTo>
                    <a:pt x="0" y="3807315"/>
                  </a:lnTo>
                  <a:lnTo>
                    <a:pt x="0" y="0"/>
                  </a:lnTo>
                </a:path>
              </a:pathLst>
            </a:custGeom>
            <a:solidFill>
              <a:srgbClr val="93988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0" y="723900"/>
            <a:ext cx="399572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66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 Black" pitchFamily="34" charset="0"/>
              </a:rPr>
              <a:t>BUGS</a:t>
            </a:r>
            <a:endParaRPr lang="en-US" sz="6600" dirty="0">
              <a:solidFill>
                <a:schemeClr val="tx2">
                  <a:lumMod val="40000"/>
                  <a:lumOff val="60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555070"/>
            <a:ext cx="7248884" cy="7444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1600" y="4076700"/>
            <a:ext cx="86106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572500" y="571500"/>
            <a:ext cx="10287000" cy="9144000"/>
            <a:chOff x="0" y="0"/>
            <a:chExt cx="5522215" cy="49086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22215" cy="4908635"/>
            </a:xfrm>
            <a:custGeom>
              <a:avLst/>
              <a:gdLst/>
              <a:ahLst/>
              <a:cxnLst/>
              <a:rect l="l" t="t" r="r" b="b"/>
              <a:pathLst>
                <a:path w="5522215" h="4908635">
                  <a:moveTo>
                    <a:pt x="0" y="0"/>
                  </a:moveTo>
                  <a:lnTo>
                    <a:pt x="5522215" y="0"/>
                  </a:lnTo>
                  <a:lnTo>
                    <a:pt x="5522215" y="4908635"/>
                  </a:lnTo>
                  <a:lnTo>
                    <a:pt x="0" y="4908635"/>
                  </a:lnTo>
                  <a:lnTo>
                    <a:pt x="0" y="0"/>
                  </a:lnTo>
                </a:path>
              </a:pathLst>
            </a:custGeom>
            <a:solidFill>
              <a:srgbClr val="93988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630150" y="4629150"/>
            <a:ext cx="10287000" cy="1028700"/>
            <a:chOff x="0" y="0"/>
            <a:chExt cx="5522215" cy="5522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22215" cy="552221"/>
            </a:xfrm>
            <a:custGeom>
              <a:avLst/>
              <a:gdLst/>
              <a:ahLst/>
              <a:cxnLst/>
              <a:rect l="l" t="t" r="r" b="b"/>
              <a:pathLst>
                <a:path w="5522215" h="552221">
                  <a:moveTo>
                    <a:pt x="0" y="0"/>
                  </a:moveTo>
                  <a:lnTo>
                    <a:pt x="5522215" y="0"/>
                  </a:lnTo>
                  <a:lnTo>
                    <a:pt x="5522215" y="552221"/>
                  </a:lnTo>
                  <a:lnTo>
                    <a:pt x="0" y="552221"/>
                  </a:lnTo>
                  <a:lnTo>
                    <a:pt x="0" y="0"/>
                  </a:lnTo>
                </a:path>
              </a:pathLst>
            </a:custGeom>
            <a:solidFill>
              <a:srgbClr val="D99B2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3199516"/>
            <a:ext cx="4841785" cy="1145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  <a:spcBef>
                <a:spcPct val="0"/>
              </a:spcBef>
            </a:pPr>
            <a:r>
              <a:rPr lang="en-US" sz="3000" spc="249" dirty="0">
                <a:solidFill>
                  <a:srgbClr val="23262D"/>
                </a:solidFill>
                <a:latin typeface="League Gothic Bold"/>
              </a:rPr>
              <a:t>TEST CASES RESULTS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83" y="454563"/>
            <a:ext cx="11545028" cy="9377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-5400000">
            <a:off x="4000500" y="3784267"/>
            <a:ext cx="10287000" cy="2718466"/>
            <a:chOff x="0" y="0"/>
            <a:chExt cx="5522215" cy="14593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22215" cy="1459313"/>
            </a:xfrm>
            <a:custGeom>
              <a:avLst/>
              <a:gdLst/>
              <a:ahLst/>
              <a:cxnLst/>
              <a:rect l="l" t="t" r="r" b="b"/>
              <a:pathLst>
                <a:path w="5522215" h="1459313">
                  <a:moveTo>
                    <a:pt x="0" y="0"/>
                  </a:moveTo>
                  <a:lnTo>
                    <a:pt x="5522215" y="0"/>
                  </a:lnTo>
                  <a:lnTo>
                    <a:pt x="5522215" y="1459313"/>
                  </a:lnTo>
                  <a:lnTo>
                    <a:pt x="0" y="1459313"/>
                  </a:lnTo>
                  <a:lnTo>
                    <a:pt x="0" y="0"/>
                  </a:lnTo>
                </a:path>
              </a:pathLst>
            </a:custGeom>
            <a:solidFill>
              <a:srgbClr val="D99B2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9200" y="2104363"/>
            <a:ext cx="6280797" cy="20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99"/>
              </a:lnSpc>
            </a:pPr>
            <a:r>
              <a:rPr lang="en-US" sz="2499" spc="29" dirty="0">
                <a:solidFill>
                  <a:srgbClr val="23262D"/>
                </a:solidFill>
                <a:latin typeface="TT Norms"/>
              </a:rPr>
              <a:t>The total number of tests being conducted was 64, out of which 87.5% are passed and the remaining 12.5% are failed. No blocked tests were found.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67910" y="7534603"/>
            <a:ext cx="6280797" cy="20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99"/>
              </a:lnSpc>
            </a:pPr>
            <a:r>
              <a:rPr lang="en-US" sz="2499" spc="29" dirty="0">
                <a:solidFill>
                  <a:srgbClr val="23262D"/>
                </a:solidFill>
                <a:latin typeface="TT Norms"/>
              </a:rPr>
              <a:t>There is 1 improvement and it targets the UI of Chat module, where modifying the menu location would greatly improve accessibility.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539892"/>
            <a:ext cx="6280797" cy="304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99"/>
              </a:lnSpc>
            </a:pPr>
            <a:r>
              <a:rPr lang="en-US" sz="2499" spc="29" dirty="0">
                <a:solidFill>
                  <a:srgbClr val="23262D"/>
                </a:solidFill>
                <a:latin typeface="TT Norms"/>
              </a:rPr>
              <a:t>•A total number of 8 bugs were identified. Most bugs were found using Functional testing. </a:t>
            </a:r>
          </a:p>
          <a:p>
            <a:pPr algn="just">
              <a:lnSpc>
                <a:spcPts val="3999"/>
              </a:lnSpc>
            </a:pPr>
            <a:r>
              <a:rPr lang="en-US" sz="2499" spc="29" dirty="0">
                <a:solidFill>
                  <a:srgbClr val="23262D"/>
                </a:solidFill>
                <a:latin typeface="TT Norms"/>
              </a:rPr>
              <a:t>Out of the 8 bugs, 3 have normal severity, 3 bugs were critical and only 2 bugs were major.</a:t>
            </a:r>
          </a:p>
        </p:txBody>
      </p:sp>
      <p:pic>
        <p:nvPicPr>
          <p:cNvPr id="5122" name="Picture 2" descr="Wild and Interesting Facebook Statistics and Fa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160" y="688635"/>
            <a:ext cx="9702477" cy="485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2961</TotalTime>
  <Words>260</Words>
  <Application>Microsoft Office PowerPoint</Application>
  <PresentationFormat>Custom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League Gothic Bold</vt:lpstr>
      <vt:lpstr>TT Norms</vt:lpstr>
      <vt:lpstr>Arial Rounded MT Bold</vt:lpstr>
      <vt:lpstr>TT Norms Bold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Application Testing Cashmere Aroma</dc:title>
  <dc:creator>Craiova</dc:creator>
  <cp:lastModifiedBy>Windows User</cp:lastModifiedBy>
  <cp:revision>27</cp:revision>
  <dcterms:created xsi:type="dcterms:W3CDTF">2006-08-16T00:00:00Z</dcterms:created>
  <dcterms:modified xsi:type="dcterms:W3CDTF">2024-05-10T22:37:12Z</dcterms:modified>
  <dc:identifier>DAFsdzuEHkc</dc:identifier>
</cp:coreProperties>
</file>